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15" r:id="rId3"/>
    <p:sldId id="318" r:id="rId4"/>
    <p:sldId id="334" r:id="rId5"/>
    <p:sldId id="335" r:id="rId6"/>
    <p:sldId id="256" r:id="rId7"/>
    <p:sldId id="316" r:id="rId8"/>
    <p:sldId id="319" r:id="rId9"/>
    <p:sldId id="320" r:id="rId10"/>
    <p:sldId id="321" r:id="rId11"/>
    <p:sldId id="322" r:id="rId12"/>
    <p:sldId id="323" r:id="rId13"/>
    <p:sldId id="324" r:id="rId14"/>
    <p:sldId id="332" r:id="rId15"/>
    <p:sldId id="336" r:id="rId16"/>
    <p:sldId id="328" r:id="rId17"/>
    <p:sldId id="329" r:id="rId18"/>
    <p:sldId id="330" r:id="rId19"/>
    <p:sldId id="32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C8720-BEFF-4AA6-B657-29ED83E21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17CD6B-0224-48E9-97BA-34DF72CC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877D5-9D7E-497F-80D6-5A28D221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E10F07-36F9-4D2E-B48C-A8EED5E2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C49955-7A57-4AD7-8093-2C7CF0E6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7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7325D-FFBB-4A24-8C27-0651BAA7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630E3-CA67-4BA1-BB1F-E9ECF0E80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F80CE1-5660-487B-96BC-0FEBF636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57824D-CE53-4A1C-9570-7BB751F4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938B6C-8C3C-4AF7-91FE-3D9A72D8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2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1FC6C1-FB07-47BA-A77F-FC119D849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6BA5F-7230-49E5-AE00-C2EF24754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90F40-1872-486B-815D-1320E017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6D060-ABB1-440B-8512-4A762EA9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D6480-115F-4E1F-975E-ED7BE56D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8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CEC75-DC8F-44C8-8149-7515D65D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FA7F1-4611-4C56-B271-F070920C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B5EBE-D970-42A7-8371-06BA1CD8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D8EF1-C75D-47DB-8957-5A531A85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FBEB5-4FD1-4100-AD26-CF4FF2A9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5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A816C-C7FB-4D3B-AE8D-DF548318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FF86ED-F43A-4C1E-888C-4477333FC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DCDE3A-0724-48DD-98CF-DD10880B3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FBE615-4771-4284-B060-652FDA09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1F100-F63C-4B8D-883D-5F1E1E50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6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4F183-FBDE-4378-BDF1-DD2FBBCF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552E12-EE16-475E-8C78-69D02A350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899B41-D282-48F0-87C5-53E2C9991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D24FFD-3EC4-4773-96E5-512E00E9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AF5586-FFAB-4E55-AA5D-94116BB0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C85941-1BEA-4F74-9C29-DD0EE8057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0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7FAC8-166C-482B-B82B-39229A97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7D154-A0C8-4541-98D1-6EFA25EAA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F76DC5-F815-4EA8-9981-D82A598E9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FD0F82-C654-4F57-B7CD-C50FC7899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0A7D14-E685-45A5-83C6-81E8B3263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0AD4A5-4453-4CD9-B728-E5BE1D3D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D440BF-4AF3-4491-AA14-9D72FD81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BD82A-68FE-4F95-AC27-E22E328E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39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CA7F6-5F31-40E1-8955-E4AFDBF7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10ED61-37D2-4310-9D3B-6C30D679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8C845B-58AA-4960-A583-B1487069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7ECAEC-1542-4E78-BA4A-200A108A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7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BD86EB-3C59-493E-B265-08CCBFDC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615647-457D-48EF-89DE-066C3DD2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8325D5-91C7-4CBC-822F-2B259B13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73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11F4A-9B44-4B42-B38C-7ECAED86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3B47B-FC15-4B54-BE87-D0CCFC10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F66043-8384-45F8-874C-B9DE8F783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CEAA0F-7137-412C-A15A-CF74F2AD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CDEA6-5E92-4026-83E4-D04D3557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260C0E-E235-4A32-914A-56593615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2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9715E-729D-401A-8AF3-1CDB15297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89BBC1-23F8-44EA-8120-35351D21D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075EB7-399C-4A16-BD56-53FD98916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D390AE-64B5-4C04-9316-55BE438F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B39BC7-5B7A-41B9-BDE8-A6B12B7AB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8F6C8D-971C-45DE-B476-0D0EECE9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0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0D6E5-D7CA-49DE-940E-19C041FF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B99938-C514-48BB-A1CE-483080C87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85D7D0-262D-44CB-895B-0B466CA50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1082F-EE08-4F58-BBFE-E2B3E31F582E}" type="datetimeFigureOut">
              <a:rPr lang="ru-RU" smtClean="0"/>
              <a:t>25.06.2026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AFC34-7248-4810-97D8-780E5E1D9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FABC3-E282-4BE1-97E3-E5E36CB4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2829B-0205-41A1-B19D-FC0A1F7A5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2"/>
          <p:cNvSpPr/>
          <p:nvPr/>
        </p:nvSpPr>
        <p:spPr>
          <a:xfrm rot="10800000">
            <a:off x="0" y="-12315"/>
            <a:ext cx="12192000" cy="548680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Пятиугольник 2"/>
          <p:cNvSpPr/>
          <p:nvPr/>
        </p:nvSpPr>
        <p:spPr>
          <a:xfrm rot="10800000">
            <a:off x="1689893" y="537613"/>
            <a:ext cx="10502107" cy="405085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26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267"/>
            <a:ext cx="12192000" cy="113995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5576" y="1375899"/>
            <a:ext cx="10475666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2D588B"/>
                </a:solidFill>
              </a:rPr>
              <a:t>Окружающий мир</a:t>
            </a:r>
          </a:p>
          <a:p>
            <a:pPr algn="ctr"/>
            <a:r>
              <a:rPr lang="ru-RU" sz="3733" dirty="0">
                <a:solidFill>
                  <a:srgbClr val="2D588B"/>
                </a:solidFill>
              </a:rPr>
              <a:t>2 класс</a:t>
            </a:r>
          </a:p>
          <a:p>
            <a:pPr algn="ctr"/>
            <a:endParaRPr lang="ru-RU" sz="1400" dirty="0">
              <a:solidFill>
                <a:srgbClr val="2D588B"/>
              </a:solidFill>
            </a:endParaRPr>
          </a:p>
          <a:p>
            <a:r>
              <a:rPr lang="ru-RU" sz="3200" dirty="0">
                <a:solidFill>
                  <a:srgbClr val="2D588B"/>
                </a:solidFill>
              </a:rPr>
              <a:t>Тема урока: </a:t>
            </a:r>
            <a:r>
              <a:rPr lang="ru-RU" sz="3200" dirty="0">
                <a:solidFill>
                  <a:srgbClr val="002060"/>
                </a:solidFill>
              </a:rPr>
              <a:t>Какие бывают животные</a:t>
            </a:r>
          </a:p>
          <a:p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34315" y="589090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224268"/>
                </a:solidFill>
              </a:rPr>
              <a:t>2026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8186" y="3874420"/>
            <a:ext cx="56327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2D588B"/>
                </a:solidFill>
              </a:rPr>
              <a:t>Учитель: Искендерова Айгун Фикретовна 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Максимушкина Алина Александровна 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Кропалева Кира Павловна </a:t>
            </a:r>
          </a:p>
          <a:p>
            <a:r>
              <a:rPr lang="ru-RU" sz="2400" dirty="0">
                <a:solidFill>
                  <a:srgbClr val="2D588B"/>
                </a:solidFill>
              </a:rPr>
              <a:t>Серебренникова Оливия Вячеславовна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Коровкина Екатерина Андреевна </a:t>
            </a:r>
          </a:p>
        </p:txBody>
      </p:sp>
      <p:pic>
        <p:nvPicPr>
          <p:cNvPr id="8" name="Picture 2" descr="Некрасовский педагогический колледж №1 – Санкт-Петербург | Колледжи,  техникумы – Санкт-Петербург | Единая справочная">
            <a:extLst>
              <a:ext uri="{FF2B5EF4-FFF2-40B4-BE49-F238E27FC236}">
                <a16:creationId xmlns:a16="http://schemas.microsoft.com/office/drawing/2014/main" id="{D288D80F-C339-4690-B524-934FCD5AD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1" y="598007"/>
            <a:ext cx="915364" cy="15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C16073-3D76-4E48-94F3-481146D03966}"/>
              </a:ext>
            </a:extLst>
          </p:cNvPr>
          <p:cNvSpPr/>
          <p:nvPr/>
        </p:nvSpPr>
        <p:spPr>
          <a:xfrm>
            <a:off x="1689893" y="30327"/>
            <a:ext cx="9527032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 ГБПОУ Некрасовский педагогический колледж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Звук 14">
            <a:hlinkClick r:id="" action="ppaction://media"/>
            <a:extLst>
              <a:ext uri="{FF2B5EF4-FFF2-40B4-BE49-F238E27FC236}">
                <a16:creationId xmlns:a16="http://schemas.microsoft.com/office/drawing/2014/main" id="{4B0B06A7-1CF6-4DC7-BE46-9D93D07EE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9"/>
    </mc:Choice>
    <mc:Fallback xmlns="">
      <p:transition spd="slow" advTm="1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020672"/>
              </p:ext>
            </p:extLst>
          </p:nvPr>
        </p:nvGraphicFramePr>
        <p:xfrm>
          <a:off x="754930" y="1731883"/>
          <a:ext cx="10682139" cy="33942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410050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Насекомые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ног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Жук, бабочка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Рыбы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Чешуя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Карась, щука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04A68C3-ADB1-40C0-BEE0-012C4FD27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9"/>
    </mc:Choice>
    <mc:Fallback xmlns="">
      <p:transition spd="slow" advTm="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720927"/>
              </p:ext>
            </p:extLst>
          </p:nvPr>
        </p:nvGraphicFramePr>
        <p:xfrm>
          <a:off x="754930" y="1731883"/>
          <a:ext cx="10682139" cy="33942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410050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Насекомые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ног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Жук, бабочка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Рыбы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Чешуя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Карась, щука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Птицы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Перья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Воробей, синица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63DB57E6-FEDA-44E0-AF28-2983FA2ED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3"/>
    </mc:Choice>
    <mc:Fallback xmlns=""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380997"/>
              </p:ext>
            </p:extLst>
          </p:nvPr>
        </p:nvGraphicFramePr>
        <p:xfrm>
          <a:off x="754930" y="1731883"/>
          <a:ext cx="10682139" cy="33942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410050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Насекомые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ног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Жук, бабочка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Рыбы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Чешуя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Карась, щука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Птицы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Перья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Воробей, синица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Звери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Шерсть + молоко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Белка, мышь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00FA8E8-1DA1-40AA-B320-01D9AE3EF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8"/>
    </mc:Choice>
    <mc:Fallback xmlns=""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010301-8BBE-4273-AF70-2E33E3DD1C3F}"/>
              </a:ext>
            </a:extLst>
          </p:cNvPr>
          <p:cNvSpPr txBox="1"/>
          <p:nvPr/>
        </p:nvSpPr>
        <p:spPr>
          <a:xfrm>
            <a:off x="1715679" y="1905506"/>
            <a:ext cx="70300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«Шесть ног?» – …</a:t>
            </a:r>
            <a:b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«Чешуя?» – …</a:t>
            </a:r>
            <a:b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«Перья?» – …</a:t>
            </a:r>
            <a:b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«Шерсть и молоко?» – …</a:t>
            </a:r>
            <a:endParaRPr lang="ru-RU" sz="4800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A5129733-EC9F-4AF4-A9F3-8C3AFBFD5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0"/>
    </mc:Choice>
    <mc:Fallback xmlns="">
      <p:transition spd="slow" advTm="3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165647"/>
              </p:ext>
            </p:extLst>
          </p:nvPr>
        </p:nvGraphicFramePr>
        <p:xfrm>
          <a:off x="754930" y="1036948"/>
          <a:ext cx="10682139" cy="34104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426255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Насекомые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ног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Жук, бабочка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Рыбы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Чешуя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Карась, щука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Птицы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Перья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Воробей, синица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Звери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Шерсть + молоко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Белка, мышь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B85B7BB-757B-483D-8C2A-F8CDF0C0E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18668"/>
              </p:ext>
            </p:extLst>
          </p:nvPr>
        </p:nvGraphicFramePr>
        <p:xfrm>
          <a:off x="754930" y="4447387"/>
          <a:ext cx="10682139" cy="15791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7562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Земноводные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Живут и в воде и на суше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Лягушка, жаба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Пресмыкающиеся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Сухая чешуя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Змеи, ящерицы, черепахи, крокодилы.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E5562D7-4933-49EF-8962-E12574D49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92"/>
    </mc:Choice>
    <mc:Fallback xmlns="">
      <p:transition spd="slow" advTm="9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/>
        </p:nvGraphicFramePr>
        <p:xfrm>
          <a:off x="754930" y="1036948"/>
          <a:ext cx="10682139" cy="34104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426255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Насекомые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ног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Жук, бабочка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Рыбы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Чешуя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Карась, щука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Птицы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Перья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Воробей, синица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Звери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Шерсть + молоко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Белка, мышь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B85B7BB-757B-483D-8C2A-F8CDF0C0E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90906"/>
              </p:ext>
            </p:extLst>
          </p:nvPr>
        </p:nvGraphicFramePr>
        <p:xfrm>
          <a:off x="754930" y="4447387"/>
          <a:ext cx="10682139" cy="12522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7562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Земноводные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Живут и в воде и на суше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Лягушка, жаба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E5562D7-4933-49EF-8962-E12574D49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92"/>
    </mc:Choice>
    <mc:Fallback xmlns="">
      <p:transition spd="slow" advTm="9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1FE0D-9C29-413C-A848-30B331B8C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99" y="697583"/>
            <a:ext cx="11042654" cy="2516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EA28CC-D708-4E7B-A1EE-5C13A2BF072F}"/>
              </a:ext>
            </a:extLst>
          </p:cNvPr>
          <p:cNvSpPr txBox="1"/>
          <p:nvPr/>
        </p:nvSpPr>
        <p:spPr>
          <a:xfrm>
            <a:off x="1718428" y="3643462"/>
            <a:ext cx="875514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60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асти каких животных здесь объединены?</a:t>
            </a:r>
            <a:br>
              <a:rPr lang="ru-RU" sz="1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79DB11C3-9C1C-48D7-BD7D-8D09C71A2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69"/>
    </mc:Choice>
    <mc:Fallback xmlns="">
      <p:transition spd="slow" advTm="12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B7318-D090-49E9-B51F-F427905E3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1" y="218350"/>
            <a:ext cx="11048558" cy="64213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EF1222EF-0FF6-43C9-820E-B1A1B93D9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"/>
    </mc:Choice>
    <mc:Fallback xmlns="">
      <p:transition spd="slow" advTm="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A3B390-47E2-413E-8A88-7F7619D03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76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FA2052-32E6-4397-A43E-1865959AEC77}"/>
              </a:ext>
            </a:extLst>
          </p:cNvPr>
          <p:cNvSpPr txBox="1"/>
          <p:nvPr/>
        </p:nvSpPr>
        <p:spPr>
          <a:xfrm>
            <a:off x="3199616" y="4429754"/>
            <a:ext cx="6169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ничего не запомнил</a:t>
            </a:r>
            <a:endParaRPr lang="ru-RU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52FD0-1500-4BBD-B2E2-5217734416AA}"/>
              </a:ext>
            </a:extLst>
          </p:cNvPr>
          <p:cNvSpPr txBox="1"/>
          <p:nvPr/>
        </p:nvSpPr>
        <p:spPr>
          <a:xfrm>
            <a:off x="5818695" y="2990414"/>
            <a:ext cx="6898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35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запомнил не все группы</a:t>
            </a:r>
            <a:endParaRPr lang="ru-RU" sz="35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0F8D0-2AA9-4909-8D45-2758F76CF97A}"/>
              </a:ext>
            </a:extLst>
          </p:cNvPr>
          <p:cNvSpPr txBox="1"/>
          <p:nvPr/>
        </p:nvSpPr>
        <p:spPr>
          <a:xfrm>
            <a:off x="8637309" y="1089898"/>
            <a:ext cx="300479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50" b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315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запомнил </a:t>
            </a:r>
          </a:p>
          <a:p>
            <a:r>
              <a:rPr lang="ru-RU" sz="315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группы </a:t>
            </a:r>
          </a:p>
          <a:p>
            <a:r>
              <a:rPr lang="ru-RU" sz="315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их признаки</a:t>
            </a:r>
            <a:r>
              <a:rPr lang="ru-RU" sz="1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D7356360-D6F9-4F26-8278-1DED23F08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0"/>
    </mc:Choice>
    <mc:Fallback xmlns="">
      <p:transition spd="slow" advTm="4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AB932D-5E29-4FAD-A2E4-A1C43FD96504}"/>
              </a:ext>
            </a:extLst>
          </p:cNvPr>
          <p:cNvSpPr txBox="1"/>
          <p:nvPr/>
        </p:nvSpPr>
        <p:spPr>
          <a:xfrm>
            <a:off x="1024379" y="1413063"/>
            <a:ext cx="1014324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омашнее задание:</a:t>
            </a:r>
            <a:br>
              <a:rPr lang="ru-RU" sz="32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стр. 68–70 читать, выучить признаки всех групп животных.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ru-RU" sz="32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желанию:</a:t>
            </a:r>
            <a:br>
              <a:rPr lang="ru-RU" sz="32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Придумайте рассказ о красоте животных родного края (3–5 предложений). Можно проиллюстрировать рисунком.</a:t>
            </a:r>
            <a:endParaRPr lang="ru-RU" sz="3200" b="1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565AD20A-2BD7-454A-B7A6-617CD2C6E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22"/>
    </mc:Choice>
    <mc:Fallback xmlns="">
      <p:transition spd="slow" advTm="4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10796E-1034-43AE-9FA5-34B0F3447AC5}"/>
              </a:ext>
            </a:extLst>
          </p:cNvPr>
          <p:cNvSpPr/>
          <p:nvPr/>
        </p:nvSpPr>
        <p:spPr>
          <a:xfrm>
            <a:off x="1007164" y="1372010"/>
            <a:ext cx="105222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Загадка:</a:t>
            </a:r>
            <a:br>
              <a:rPr lang="ru-RU" sz="4400" b="1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«Они бывают дикие и домашние, большие и маленькие, с крыльями и без, живут в воде и на суше. Кто это?»</a:t>
            </a:r>
            <a:br>
              <a:rPr lang="ru-RU" sz="4400" b="1" i="1" dirty="0">
                <a:solidFill>
                  <a:srgbClr val="0F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42061-BD2C-44FB-8E7F-B93C0A420980}"/>
              </a:ext>
            </a:extLst>
          </p:cNvPr>
          <p:cNvSpPr txBox="1"/>
          <p:nvPr/>
        </p:nvSpPr>
        <p:spPr>
          <a:xfrm>
            <a:off x="6705599" y="4943061"/>
            <a:ext cx="4558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9B9DE43F-6E0A-473D-A4F0-269839389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8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"/>
    </mc:Choice>
    <mc:Fallback xmlns="">
      <p:transition spd="slow" advTm="1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20FA56-19FC-4A0C-9C11-B6891CEDAB96}"/>
              </a:ext>
            </a:extLst>
          </p:cNvPr>
          <p:cNvSpPr txBox="1"/>
          <p:nvPr/>
        </p:nvSpPr>
        <p:spPr>
          <a:xfrm>
            <a:off x="1190919" y="2551837"/>
            <a:ext cx="9810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урока: </a:t>
            </a:r>
          </a:p>
          <a:p>
            <a:pPr algn="ctr"/>
            <a:r>
              <a:rPr lang="ru-RU" sz="54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«Какие бывают животные»</a:t>
            </a:r>
            <a:endParaRPr lang="ru-RU" sz="5400" dirty="0"/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8F0254BC-5C3E-4B2D-B8AD-D4E80376F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1"/>
    </mc:Choice>
    <mc:Fallback xmlns="">
      <p:transition spd="slow" advTm="18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1E22AB-3543-4797-90B1-129EE929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76" y="794208"/>
            <a:ext cx="11022848" cy="526958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C9C7B13-227A-4EC8-B5CF-A6A1A79DA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23"/>
    </mc:Choice>
    <mc:Fallback xmlns="">
      <p:transition spd="slow" advTm="6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5F1915-3EBE-4E12-A52D-BC39A9BC486D}"/>
              </a:ext>
            </a:extLst>
          </p:cNvPr>
          <p:cNvSpPr txBox="1"/>
          <p:nvPr/>
        </p:nvSpPr>
        <p:spPr>
          <a:xfrm>
            <a:off x="1527142" y="3259020"/>
            <a:ext cx="95776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ель</a:t>
            </a:r>
            <a:r>
              <a:rPr lang="ru-RU" sz="40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 узнать, на какие группы делятся животные, и научиться различать их по признакам.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0FA56-19FC-4A0C-9C11-B6891CEDAB96}"/>
              </a:ext>
            </a:extLst>
          </p:cNvPr>
          <p:cNvSpPr txBox="1"/>
          <p:nvPr/>
        </p:nvSpPr>
        <p:spPr>
          <a:xfrm>
            <a:off x="1190919" y="1125660"/>
            <a:ext cx="9810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урока: </a:t>
            </a:r>
          </a:p>
          <a:p>
            <a:pPr algn="ctr"/>
            <a:r>
              <a:rPr lang="ru-RU" sz="540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«Какие бывают животные»</a:t>
            </a:r>
            <a:endParaRPr lang="ru-RU" sz="5400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7060D2A-045F-4CB4-983F-5F54BE8AA1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9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2"/>
    </mc:Choice>
    <mc:Fallback xmlns="">
      <p:transition spd="slow" advTm="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DC8FE1-E6AB-449C-9542-6D2F18E3E733}"/>
              </a:ext>
            </a:extLst>
          </p:cNvPr>
          <p:cNvSpPr/>
          <p:nvPr/>
        </p:nvSpPr>
        <p:spPr>
          <a:xfrm>
            <a:off x="1285462" y="958698"/>
            <a:ext cx="106282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работы: </a:t>
            </a:r>
          </a:p>
          <a:p>
            <a:pPr algn="ctr"/>
            <a:endParaRPr lang="ru-RU" sz="3600" dirty="0">
              <a:solidFill>
                <a:srgbClr val="0F1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 главные признаки каждой группы.</a:t>
            </a: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названия групп животных.</a:t>
            </a: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Поговорить о красоте животных и о том, как их беречь.</a:t>
            </a: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определять, к какой группе относится животное.</a:t>
            </a:r>
          </a:p>
          <a:p>
            <a:b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267C9DB-9616-465E-94AA-9E9BFC55D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3"/>
    </mc:Choice>
    <mc:Fallback xmlns="">
      <p:transition spd="slow" advTm="2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DC8FE1-E6AB-449C-9542-6D2F18E3E733}"/>
              </a:ext>
            </a:extLst>
          </p:cNvPr>
          <p:cNvSpPr/>
          <p:nvPr/>
        </p:nvSpPr>
        <p:spPr>
          <a:xfrm>
            <a:off x="1285462" y="958698"/>
            <a:ext cx="106282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работы: </a:t>
            </a:r>
          </a:p>
          <a:p>
            <a:pPr algn="ctr"/>
            <a:endParaRPr lang="ru-RU" sz="3600" dirty="0">
              <a:solidFill>
                <a:srgbClr val="0F11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1.Узнать названия групп животных.</a:t>
            </a: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2.Выделить главные признаки каждой группы.</a:t>
            </a: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3.Научиться определять, к какой группе относится животное.</a:t>
            </a:r>
          </a:p>
          <a:p>
            <a: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4.Поговорить о красоте животных и о том, как их беречь.</a:t>
            </a:r>
            <a:br>
              <a:rPr lang="ru-RU" sz="3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D3708E6-2746-4C10-8347-764A10EE4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4"/>
    </mc:Choice>
    <mc:Fallback xmlns="">
      <p:transition spd="slow" advTm="4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692390"/>
              </p:ext>
            </p:extLst>
          </p:nvPr>
        </p:nvGraphicFramePr>
        <p:xfrm>
          <a:off x="765142" y="1731883"/>
          <a:ext cx="10661715" cy="33942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53905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410050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49DC594-E86A-4429-9C7F-E5D5649FF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8"/>
    </mc:Choice>
    <mc:Fallback xmlns="">
      <p:transition spd="slow" advTm="4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D915E52-5043-4FD6-9176-28FAA7B9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242945"/>
              </p:ext>
            </p:extLst>
          </p:nvPr>
        </p:nvGraphicFramePr>
        <p:xfrm>
          <a:off x="754930" y="1744037"/>
          <a:ext cx="10682139" cy="33699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4329">
                  <a:extLst>
                    <a:ext uri="{9D8B030D-6E8A-4147-A177-3AD203B41FA5}">
                      <a16:colId xmlns:a16="http://schemas.microsoft.com/office/drawing/2014/main" val="3015486837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1481751259"/>
                    </a:ext>
                  </a:extLst>
                </a:gridCol>
                <a:gridCol w="3553905">
                  <a:extLst>
                    <a:ext uri="{9D8B030D-6E8A-4147-A177-3AD203B41FA5}">
                      <a16:colId xmlns:a16="http://schemas.microsoft.com/office/drawing/2014/main" val="239903952"/>
                    </a:ext>
                  </a:extLst>
                </a:gridCol>
              </a:tblGrid>
              <a:tr h="1385741"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Признаки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dirty="0">
                          <a:solidFill>
                            <a:schemeClr val="tx1"/>
                          </a:solidFill>
                        </a:rPr>
                        <a:t>Примеры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48230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Насекомые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 ног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Жук, бабочка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88597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5055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678126"/>
                  </a:ext>
                </a:extLst>
              </a:tr>
              <a:tr h="496046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70446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A9135AE-62AE-49A4-8CBA-38B217D0C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7"/>
    </mc:Choice>
    <mc:Fallback xmlns="">
      <p:transition spd="slow" advTm="3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428</Words>
  <Application>Microsoft Office PowerPoint</Application>
  <PresentationFormat>Широкоэкранный</PresentationFormat>
  <Paragraphs>125</Paragraphs>
  <Slides>19</Slides>
  <Notes>0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2026-06-23T16:06:33Z</dcterms:created>
  <dcterms:modified xsi:type="dcterms:W3CDTF">2026-06-25T19:05:58Z</dcterms:modified>
</cp:coreProperties>
</file>